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4"/>
    <p:restoredTop sz="94674"/>
  </p:normalViewPr>
  <p:slideViewPr>
    <p:cSldViewPr snapToGrid="0" snapToObjects="1">
      <p:cViewPr>
        <p:scale>
          <a:sx n="118" d="100"/>
          <a:sy n="118" d="100"/>
        </p:scale>
        <p:origin x="-1332" y="-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F4E8-C757-5B41-B2A2-7D138A70A533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D2EDF-6069-D543-9838-043A1CB1966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5740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4E64-8D98-ED48-B451-C0CF1983F4FE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5278-11E1-D24A-B4D0-5A3A167E912A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40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8DE00-BB40-2645-AF18-80A503CE76FB}" type="datetimeFigureOut">
              <a:rPr lang="es-ES_tradnl" smtClean="0"/>
              <a:pPr/>
              <a:t>02/03/2020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19D4-C3D2-8047-A258-58BDB9501668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94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" r="1" b="1790"/>
          <a:stretch/>
        </p:blipFill>
        <p:spPr>
          <a:xfrm>
            <a:off x="0" y="146876"/>
            <a:ext cx="4915851" cy="656355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" r="1" b="1790"/>
          <a:stretch/>
        </p:blipFill>
        <p:spPr>
          <a:xfrm>
            <a:off x="4990148" y="146874"/>
            <a:ext cx="4915852" cy="656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4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Rectángulo"/>
          <p:cNvSpPr/>
          <p:nvPr/>
        </p:nvSpPr>
        <p:spPr>
          <a:xfrm rot="346752">
            <a:off x="5211114" y="135927"/>
            <a:ext cx="4503848" cy="4803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29 Rectángulo"/>
          <p:cNvSpPr/>
          <p:nvPr/>
        </p:nvSpPr>
        <p:spPr>
          <a:xfrm rot="21352164">
            <a:off x="313917" y="81378"/>
            <a:ext cx="4463349" cy="4803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12" name="Conector recto 11"/>
          <p:cNvCxnSpPr/>
          <p:nvPr/>
        </p:nvCxnSpPr>
        <p:spPr>
          <a:xfrm>
            <a:off x="4953000" y="0"/>
            <a:ext cx="27709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Agrupar 25"/>
          <p:cNvGrpSpPr/>
          <p:nvPr/>
        </p:nvGrpSpPr>
        <p:grpSpPr>
          <a:xfrm>
            <a:off x="212065" y="140125"/>
            <a:ext cx="4690841" cy="6532297"/>
            <a:chOff x="212065" y="140125"/>
            <a:chExt cx="4690841" cy="6532297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464" y="447866"/>
              <a:ext cx="4205743" cy="2854361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347258" y="5225872"/>
              <a:ext cx="44793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/>
                <a:t>Des </a:t>
              </a:r>
              <a:r>
                <a:rPr lang="es-ES_tradnl" sz="1200" dirty="0"/>
                <a:t>de la UGT de Catalunya, </a:t>
              </a:r>
              <a:r>
                <a:rPr lang="es-ES_tradnl" sz="1200" dirty="0" err="1"/>
                <a:t>denunciem</a:t>
              </a:r>
              <a:r>
                <a:rPr lang="es-ES_tradnl" sz="1200" dirty="0"/>
                <a:t> i </a:t>
              </a:r>
              <a:r>
                <a:rPr lang="es-ES_tradnl" sz="1200" dirty="0" err="1"/>
                <a:t>lluitem</a:t>
              </a:r>
              <a:r>
                <a:rPr lang="es-ES_tradnl" sz="1200" dirty="0"/>
                <a:t> contra </a:t>
              </a:r>
              <a:r>
                <a:rPr lang="es-ES_tradnl" sz="1200" dirty="0" err="1"/>
                <a:t>tot</a:t>
              </a:r>
              <a:r>
                <a:rPr lang="es-ES_tradnl" sz="1200" dirty="0"/>
                <a:t> </a:t>
              </a:r>
              <a:r>
                <a:rPr lang="es-ES_tradnl" sz="1200" dirty="0" err="1"/>
                <a:t>tipus</a:t>
              </a:r>
              <a:r>
                <a:rPr lang="es-ES_tradnl" sz="1200" dirty="0"/>
                <a:t> de </a:t>
              </a:r>
              <a:r>
                <a:rPr lang="es-ES_tradnl" sz="1200" dirty="0" err="1" smtClean="0"/>
                <a:t>discriminacions</a:t>
              </a:r>
              <a:r>
                <a:rPr lang="es-ES_tradnl" sz="1200" dirty="0" smtClean="0"/>
                <a:t> </a:t>
              </a:r>
              <a:r>
                <a:rPr lang="es-ES_tradnl" sz="1200" dirty="0" err="1" smtClean="0"/>
                <a:t>dins</a:t>
              </a:r>
              <a:r>
                <a:rPr lang="es-ES_tradnl" sz="1200" dirty="0" smtClean="0"/>
                <a:t> </a:t>
              </a:r>
              <a:r>
                <a:rPr lang="es-ES_tradnl" sz="1200" dirty="0"/>
                <a:t>i </a:t>
              </a:r>
              <a:r>
                <a:rPr lang="es-ES_tradnl" sz="1200" dirty="0" err="1"/>
                <a:t>fora</a:t>
              </a:r>
              <a:r>
                <a:rPr lang="es-ES_tradnl" sz="1200" dirty="0"/>
                <a:t> del </a:t>
              </a:r>
              <a:r>
                <a:rPr lang="es-ES_tradnl" sz="1200" dirty="0" err="1"/>
                <a:t>mercat</a:t>
              </a:r>
              <a:r>
                <a:rPr lang="es-ES_tradnl" sz="1200" dirty="0"/>
                <a:t> laboral. </a:t>
              </a:r>
              <a:r>
                <a:rPr lang="es-ES_tradnl" sz="1200" dirty="0" smtClean="0"/>
                <a:t>La </a:t>
              </a:r>
              <a:r>
                <a:rPr lang="es-ES_tradnl" sz="1200" dirty="0"/>
                <a:t>manca de </a:t>
              </a:r>
              <a:r>
                <a:rPr lang="es-ES_tradnl" sz="1200" dirty="0" err="1"/>
                <a:t>coresponsabilitat</a:t>
              </a:r>
              <a:r>
                <a:rPr lang="es-ES_tradnl" sz="1200" dirty="0"/>
                <a:t> </a:t>
              </a:r>
              <a:r>
                <a:rPr lang="es-ES_tradnl" sz="1200" dirty="0" err="1"/>
                <a:t>il’assignació</a:t>
              </a:r>
              <a:r>
                <a:rPr lang="es-ES_tradnl" sz="1200" dirty="0"/>
                <a:t> de </a:t>
              </a:r>
              <a:r>
                <a:rPr lang="es-ES_tradnl" sz="1200" dirty="0" err="1"/>
                <a:t>rols</a:t>
              </a:r>
              <a:r>
                <a:rPr lang="es-ES_tradnl" sz="1200" dirty="0"/>
                <a:t> </a:t>
              </a:r>
              <a:r>
                <a:rPr lang="es-ES_tradnl" sz="1200" dirty="0" err="1"/>
                <a:t>diferenciats</a:t>
              </a:r>
              <a:r>
                <a:rPr lang="es-ES_tradnl" sz="1200" dirty="0"/>
                <a:t> en la cura de </a:t>
              </a:r>
              <a:r>
                <a:rPr lang="es-ES_tradnl" sz="1200" dirty="0" err="1"/>
                <a:t>família</a:t>
              </a:r>
              <a:r>
                <a:rPr lang="es-ES_tradnl" sz="1200" dirty="0"/>
                <a:t> i llar </a:t>
              </a:r>
              <a:r>
                <a:rPr lang="es-ES_tradnl" sz="1200" dirty="0" err="1"/>
                <a:t>situa</a:t>
              </a:r>
              <a:r>
                <a:rPr lang="es-ES_tradnl" sz="1200" dirty="0"/>
                <a:t> les dones en </a:t>
              </a:r>
              <a:r>
                <a:rPr lang="es-ES_tradnl" sz="1200" dirty="0" err="1"/>
                <a:t>posició</a:t>
              </a:r>
              <a:r>
                <a:rPr lang="es-ES_tradnl" sz="1200" dirty="0"/>
                <a:t> </a:t>
              </a:r>
              <a:r>
                <a:rPr lang="es-ES_tradnl" sz="1200" dirty="0" smtClean="0"/>
                <a:t>de </a:t>
              </a:r>
              <a:r>
                <a:rPr lang="es-ES_tradnl" sz="1200" dirty="0" err="1" smtClean="0"/>
                <a:t>desavantatge</a:t>
              </a:r>
              <a:r>
                <a:rPr lang="es-ES_tradnl" sz="1200" dirty="0" smtClean="0"/>
                <a:t> en </a:t>
              </a:r>
              <a:r>
                <a:rPr lang="es-ES_tradnl" sz="1200" dirty="0"/>
                <a:t>el </a:t>
              </a:r>
              <a:r>
                <a:rPr lang="es-ES_tradnl" sz="1200" dirty="0" err="1"/>
                <a:t>mercat</a:t>
              </a:r>
              <a:r>
                <a:rPr lang="es-ES_tradnl" sz="1200" dirty="0"/>
                <a:t> </a:t>
              </a:r>
              <a:r>
                <a:rPr lang="es-ES_tradnl" sz="1200" dirty="0" smtClean="0"/>
                <a:t>laboral. </a:t>
              </a:r>
            </a:p>
            <a:p>
              <a:r>
                <a:rPr lang="es-ES_tradnl" sz="1400" b="1" dirty="0" err="1" smtClean="0"/>
                <a:t>Trenquem</a:t>
              </a:r>
              <a:r>
                <a:rPr lang="es-ES_tradnl" sz="1400" b="1" dirty="0" smtClean="0"/>
                <a:t> </a:t>
              </a:r>
              <a:r>
                <a:rPr lang="es-ES_tradnl" sz="1400" b="1" dirty="0" err="1" smtClean="0"/>
                <a:t>els</a:t>
              </a:r>
              <a:r>
                <a:rPr lang="es-ES_tradnl" sz="1400" b="1" dirty="0" smtClean="0"/>
                <a:t> </a:t>
              </a:r>
              <a:r>
                <a:rPr lang="es-ES_tradnl" sz="1400" b="1" dirty="0" err="1" smtClean="0"/>
                <a:t>esteroritips</a:t>
              </a:r>
              <a:r>
                <a:rPr lang="es-ES_tradnl" sz="1400" b="1" dirty="0" smtClean="0"/>
                <a:t> i </a:t>
              </a:r>
              <a:r>
                <a:rPr lang="es-ES_tradnl" sz="1400" b="1" dirty="0" err="1" smtClean="0"/>
                <a:t>assignació</a:t>
              </a:r>
              <a:r>
                <a:rPr lang="es-ES_tradnl" sz="1400" b="1" dirty="0" smtClean="0"/>
                <a:t> de </a:t>
              </a:r>
              <a:r>
                <a:rPr lang="es-ES_tradnl" sz="1400" b="1" dirty="0" err="1" smtClean="0"/>
                <a:t>rols</a:t>
              </a:r>
              <a:r>
                <a:rPr lang="es-ES_tradnl" sz="1400" b="1" dirty="0" smtClean="0"/>
                <a:t> de </a:t>
              </a:r>
              <a:r>
                <a:rPr lang="es-ES_tradnl" sz="1400" b="1" dirty="0" err="1" smtClean="0"/>
                <a:t>gènre</a:t>
              </a:r>
              <a:r>
                <a:rPr lang="es-ES_tradnl" sz="1400" b="1" dirty="0" smtClean="0"/>
                <a:t>: a </a:t>
              </a:r>
              <a:r>
                <a:rPr lang="es-ES_tradnl" sz="1400" b="1" dirty="0" err="1" smtClean="0"/>
                <a:t>l’escola</a:t>
              </a:r>
              <a:r>
                <a:rPr lang="es-ES_tradnl" sz="1400" b="1" dirty="0" smtClean="0"/>
                <a:t>, la </a:t>
              </a:r>
              <a:r>
                <a:rPr lang="es-ES_tradnl" sz="1400" b="1" dirty="0" err="1" smtClean="0"/>
                <a:t>família</a:t>
              </a:r>
              <a:r>
                <a:rPr lang="es-ES_tradnl" sz="1400" b="1" dirty="0" smtClean="0"/>
                <a:t>, a la </a:t>
              </a:r>
              <a:r>
                <a:rPr lang="es-ES_tradnl" sz="1400" b="1" dirty="0" err="1" smtClean="0"/>
                <a:t>feina</a:t>
              </a:r>
              <a:r>
                <a:rPr lang="es-ES_tradnl" sz="1400" b="1" dirty="0" smtClean="0"/>
                <a:t> i a la </a:t>
              </a:r>
              <a:r>
                <a:rPr lang="es-ES_tradnl" sz="1400" b="1" dirty="0" err="1" smtClean="0"/>
                <a:t>societat</a:t>
              </a:r>
              <a:r>
                <a:rPr lang="es-ES_tradnl" sz="1400" b="1" dirty="0" smtClean="0"/>
                <a:t> en general!!</a:t>
              </a:r>
              <a:endParaRPr lang="es-ES_tradnl" sz="1400" b="1" dirty="0"/>
            </a:p>
          </p:txBody>
        </p:sp>
        <p:grpSp>
          <p:nvGrpSpPr>
            <p:cNvPr id="23" name="Agrupar 22"/>
            <p:cNvGrpSpPr/>
            <p:nvPr/>
          </p:nvGrpSpPr>
          <p:grpSpPr>
            <a:xfrm>
              <a:off x="212065" y="377303"/>
              <a:ext cx="4690841" cy="4849910"/>
              <a:chOff x="183969" y="377303"/>
              <a:chExt cx="4690841" cy="4849910"/>
            </a:xfrm>
          </p:grpSpPr>
          <p:sp>
            <p:nvSpPr>
              <p:cNvPr id="13" name="CuadroTexto 12"/>
              <p:cNvSpPr txBox="1"/>
              <p:nvPr/>
            </p:nvSpPr>
            <p:spPr>
              <a:xfrm rot="16200000">
                <a:off x="-1664975" y="2226247"/>
                <a:ext cx="39133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Font: “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Els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Salaris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al 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Vallès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Occidental </a:t>
                </a:r>
                <a:r>
                  <a:rPr lang="mr-IN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–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Infor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e 2019 </a:t>
                </a:r>
                <a:r>
                  <a:rPr lang="mr-IN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–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Observatori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del </a:t>
                </a:r>
                <a:r>
                  <a:rPr lang="es-ES_tradnl" sz="800" i="1" dirty="0" err="1" smtClean="0">
                    <a:latin typeface="Footlight MT Light" charset="0"/>
                    <a:ea typeface="Footlight MT Light" charset="0"/>
                    <a:cs typeface="Footlight MT Light" charset="0"/>
                  </a:rPr>
                  <a:t>Vallès</a:t>
                </a:r>
                <a:r>
                  <a:rPr lang="es-ES_tradnl" sz="800" i="1" dirty="0" smtClean="0">
                    <a:latin typeface="Footlight MT Light" charset="0"/>
                    <a:ea typeface="Footlight MT Light" charset="0"/>
                    <a:cs typeface="Footlight MT Light" charset="0"/>
                  </a:rPr>
                  <a:t> Occidental</a:t>
                </a:r>
                <a:endParaRPr lang="es-ES_tradnl" sz="800" i="1" dirty="0">
                  <a:latin typeface="Footlight MT Light" charset="0"/>
                  <a:ea typeface="Footlight MT Light" charset="0"/>
                  <a:cs typeface="Footlight MT Light" charset="0"/>
                </a:endParaRPr>
              </a:p>
            </p:txBody>
          </p:sp>
          <p:sp>
            <p:nvSpPr>
              <p:cNvPr id="15" name="Elipse 14"/>
              <p:cNvSpPr/>
              <p:nvPr/>
            </p:nvSpPr>
            <p:spPr>
              <a:xfrm>
                <a:off x="2308831" y="3547209"/>
                <a:ext cx="695584" cy="7128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_tradnl" sz="1400" dirty="0" smtClean="0"/>
                  <a:t>24,8%</a:t>
                </a:r>
                <a:endParaRPr lang="es-ES_tradnl" sz="1400" dirty="0"/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1826210" y="3305878"/>
                <a:ext cx="17322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sz="1200" dirty="0" err="1" smtClean="0"/>
                  <a:t>Diferència</a:t>
                </a:r>
                <a:r>
                  <a:rPr lang="es-ES_tradnl" sz="1200" dirty="0" smtClean="0"/>
                  <a:t> de </a:t>
                </a:r>
                <a:r>
                  <a:rPr lang="es-ES_tradnl" sz="1200" dirty="0" err="1" smtClean="0"/>
                  <a:t>salari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mitjà</a:t>
                </a:r>
                <a:endParaRPr lang="es-ES_tradnl" sz="1200" dirty="0"/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3481938" y="4514372"/>
                <a:ext cx="695584" cy="7128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_tradnl" sz="1400" dirty="0" smtClean="0"/>
                  <a:t>31,4%</a:t>
                </a:r>
                <a:endParaRPr lang="es-ES_tradnl" sz="1400" dirty="0"/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2771606" y="4238714"/>
                <a:ext cx="21032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sz="1200" dirty="0" err="1" smtClean="0"/>
                  <a:t>Diferència</a:t>
                </a:r>
                <a:r>
                  <a:rPr lang="es-ES_tradnl" sz="1200" dirty="0" smtClean="0"/>
                  <a:t> a partir </a:t>
                </a:r>
                <a:r>
                  <a:rPr lang="es-ES_tradnl" sz="1200" dirty="0" err="1" smtClean="0"/>
                  <a:t>dels</a:t>
                </a:r>
                <a:r>
                  <a:rPr lang="es-ES_tradnl" sz="1200" dirty="0" smtClean="0"/>
                  <a:t> 35 </a:t>
                </a:r>
                <a:r>
                  <a:rPr lang="es-ES_tradnl" sz="1200" dirty="0" err="1" smtClean="0"/>
                  <a:t>anys</a:t>
                </a:r>
                <a:endParaRPr lang="es-ES_tradnl" sz="1200" dirty="0"/>
              </a:p>
            </p:txBody>
          </p:sp>
          <p:sp>
            <p:nvSpPr>
              <p:cNvPr id="19" name="Elipse 18"/>
              <p:cNvSpPr/>
              <p:nvPr/>
            </p:nvSpPr>
            <p:spPr>
              <a:xfrm>
                <a:off x="1176819" y="4482807"/>
                <a:ext cx="695584" cy="7128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s-ES_tradnl" sz="1400" dirty="0" smtClean="0"/>
                  <a:t>31,1%</a:t>
                </a:r>
                <a:endParaRPr lang="es-ES_tradnl" sz="1400" dirty="0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449507" y="4007498"/>
                <a:ext cx="19877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1200" dirty="0" err="1" smtClean="0"/>
                  <a:t>Diferència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segons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nivell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educatiu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amb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nomès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estudis</a:t>
                </a:r>
                <a:r>
                  <a:rPr lang="es-ES_tradnl" sz="1200" dirty="0" smtClean="0"/>
                  <a:t> </a:t>
                </a:r>
                <a:r>
                  <a:rPr lang="es-ES_tradnl" sz="1200" dirty="0" err="1" smtClean="0"/>
                  <a:t>obligatoris</a:t>
                </a:r>
                <a:r>
                  <a:rPr lang="es-ES_tradnl" sz="1200" dirty="0" smtClean="0"/>
                  <a:t>.</a:t>
                </a:r>
                <a:endParaRPr lang="es-ES_tradnl" sz="1200" dirty="0"/>
              </a:p>
            </p:txBody>
          </p:sp>
        </p:grpSp>
        <p:sp>
          <p:nvSpPr>
            <p:cNvPr id="25" name="Redondear rectángulo de esquina diagonal 24"/>
            <p:cNvSpPr/>
            <p:nvPr/>
          </p:nvSpPr>
          <p:spPr>
            <a:xfrm>
              <a:off x="561098" y="145382"/>
              <a:ext cx="4126109" cy="369332"/>
            </a:xfrm>
            <a:prstGeom prst="round2DiagRect">
              <a:avLst>
                <a:gd name="adj1" fmla="val 50000"/>
                <a:gd name="adj2" fmla="val 252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C00000"/>
                </a:solidFill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779595" y="140125"/>
              <a:ext cx="379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BRETXA SALARIAL al </a:t>
              </a:r>
              <a:r>
                <a:rPr lang="es-ES_tradnl" dirty="0" err="1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Vallès</a:t>
              </a:r>
              <a:r>
                <a:rPr lang="es-ES_tradnl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Occidental</a:t>
              </a:r>
              <a:endParaRPr lang="es-ES_tradn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7" name="Agrupar 26"/>
          <p:cNvGrpSpPr/>
          <p:nvPr/>
        </p:nvGrpSpPr>
        <p:grpSpPr>
          <a:xfrm>
            <a:off x="5200947" y="140125"/>
            <a:ext cx="4611944" cy="6532297"/>
            <a:chOff x="212065" y="140125"/>
            <a:chExt cx="4611944" cy="6532297"/>
          </a:xfrm>
        </p:grpSpPr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464" y="447866"/>
              <a:ext cx="4205743" cy="2854361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344660" y="5225872"/>
              <a:ext cx="44793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/>
                <a:t>Des </a:t>
              </a:r>
              <a:r>
                <a:rPr lang="es-ES_tradnl" sz="1200" dirty="0"/>
                <a:t>de la UGT de Catalunya, </a:t>
              </a:r>
              <a:r>
                <a:rPr lang="es-ES_tradnl" sz="1200" dirty="0" err="1"/>
                <a:t>denunciem</a:t>
              </a:r>
              <a:r>
                <a:rPr lang="es-ES_tradnl" sz="1200" dirty="0"/>
                <a:t> i </a:t>
              </a:r>
              <a:r>
                <a:rPr lang="es-ES_tradnl" sz="1200" dirty="0" err="1"/>
                <a:t>lluitem</a:t>
              </a:r>
              <a:r>
                <a:rPr lang="es-ES_tradnl" sz="1200" dirty="0"/>
                <a:t> contra </a:t>
              </a:r>
              <a:r>
                <a:rPr lang="es-ES_tradnl" sz="1200" dirty="0" err="1"/>
                <a:t>tot</a:t>
              </a:r>
              <a:r>
                <a:rPr lang="es-ES_tradnl" sz="1200" dirty="0"/>
                <a:t> </a:t>
              </a:r>
              <a:r>
                <a:rPr lang="es-ES_tradnl" sz="1200" dirty="0" err="1"/>
                <a:t>tipus</a:t>
              </a:r>
              <a:r>
                <a:rPr lang="es-ES_tradnl" sz="1200" dirty="0"/>
                <a:t> de </a:t>
              </a:r>
              <a:r>
                <a:rPr lang="es-ES_tradnl" sz="1200" dirty="0" err="1" smtClean="0"/>
                <a:t>discriminacions</a:t>
              </a:r>
              <a:r>
                <a:rPr lang="es-ES_tradnl" sz="1200" dirty="0" smtClean="0"/>
                <a:t> </a:t>
              </a:r>
              <a:r>
                <a:rPr lang="es-ES_tradnl" sz="1200" dirty="0" err="1" smtClean="0"/>
                <a:t>dins</a:t>
              </a:r>
              <a:r>
                <a:rPr lang="es-ES_tradnl" sz="1200" dirty="0" smtClean="0"/>
                <a:t> </a:t>
              </a:r>
              <a:r>
                <a:rPr lang="es-ES_tradnl" sz="1200" dirty="0"/>
                <a:t>i </a:t>
              </a:r>
              <a:r>
                <a:rPr lang="es-ES_tradnl" sz="1200" dirty="0" err="1"/>
                <a:t>fora</a:t>
              </a:r>
              <a:r>
                <a:rPr lang="es-ES_tradnl" sz="1200" dirty="0"/>
                <a:t> del </a:t>
              </a:r>
              <a:r>
                <a:rPr lang="es-ES_tradnl" sz="1200" dirty="0" err="1"/>
                <a:t>mercat</a:t>
              </a:r>
              <a:r>
                <a:rPr lang="es-ES_tradnl" sz="1200" dirty="0"/>
                <a:t> laboral. </a:t>
              </a:r>
              <a:r>
                <a:rPr lang="es-ES_tradnl" sz="1200" dirty="0" smtClean="0"/>
                <a:t>La </a:t>
              </a:r>
              <a:r>
                <a:rPr lang="es-ES_tradnl" sz="1200" dirty="0"/>
                <a:t>manca de </a:t>
              </a:r>
              <a:r>
                <a:rPr lang="es-ES_tradnl" sz="1200" dirty="0" err="1"/>
                <a:t>coresponsabilitat</a:t>
              </a:r>
              <a:r>
                <a:rPr lang="es-ES_tradnl" sz="1200" dirty="0"/>
                <a:t> </a:t>
              </a:r>
              <a:r>
                <a:rPr lang="es-ES_tradnl" sz="1200" dirty="0" err="1"/>
                <a:t>il’assignació</a:t>
              </a:r>
              <a:r>
                <a:rPr lang="es-ES_tradnl" sz="1200" dirty="0"/>
                <a:t> de </a:t>
              </a:r>
              <a:r>
                <a:rPr lang="es-ES_tradnl" sz="1200" dirty="0" err="1"/>
                <a:t>rols</a:t>
              </a:r>
              <a:r>
                <a:rPr lang="es-ES_tradnl" sz="1200" dirty="0"/>
                <a:t> </a:t>
              </a:r>
              <a:r>
                <a:rPr lang="es-ES_tradnl" sz="1200" dirty="0" err="1"/>
                <a:t>diferenciats</a:t>
              </a:r>
              <a:r>
                <a:rPr lang="es-ES_tradnl" sz="1200" dirty="0"/>
                <a:t> en la cura de </a:t>
              </a:r>
              <a:r>
                <a:rPr lang="es-ES_tradnl" sz="1200" dirty="0" err="1"/>
                <a:t>família</a:t>
              </a:r>
              <a:r>
                <a:rPr lang="es-ES_tradnl" sz="1200" dirty="0"/>
                <a:t> i llar </a:t>
              </a:r>
              <a:r>
                <a:rPr lang="es-ES_tradnl" sz="1200" dirty="0" err="1"/>
                <a:t>situa</a:t>
              </a:r>
              <a:r>
                <a:rPr lang="es-ES_tradnl" sz="1200" dirty="0"/>
                <a:t> les dones en </a:t>
              </a:r>
              <a:r>
                <a:rPr lang="es-ES_tradnl" sz="1200" dirty="0" err="1"/>
                <a:t>posició</a:t>
              </a:r>
              <a:r>
                <a:rPr lang="es-ES_tradnl" sz="1200" dirty="0"/>
                <a:t> </a:t>
              </a:r>
              <a:r>
                <a:rPr lang="es-ES_tradnl" sz="1200" dirty="0" smtClean="0"/>
                <a:t>de </a:t>
              </a:r>
              <a:r>
                <a:rPr lang="es-ES_tradnl" sz="1200" dirty="0" err="1" smtClean="0"/>
                <a:t>desavantatge</a:t>
              </a:r>
              <a:r>
                <a:rPr lang="es-ES_tradnl" sz="1200" dirty="0" smtClean="0"/>
                <a:t> en </a:t>
              </a:r>
              <a:r>
                <a:rPr lang="es-ES_tradnl" sz="1200" dirty="0"/>
                <a:t>el </a:t>
              </a:r>
              <a:r>
                <a:rPr lang="es-ES_tradnl" sz="1200" dirty="0" err="1"/>
                <a:t>mercat</a:t>
              </a:r>
              <a:r>
                <a:rPr lang="es-ES_tradnl" sz="1200" dirty="0"/>
                <a:t> </a:t>
              </a:r>
              <a:r>
                <a:rPr lang="es-ES_tradnl" sz="1200" dirty="0" smtClean="0"/>
                <a:t>laboral. </a:t>
              </a:r>
            </a:p>
            <a:p>
              <a:r>
                <a:rPr lang="es-ES_tradnl" sz="1400" b="1" dirty="0" err="1" smtClean="0"/>
                <a:t>Trenquem</a:t>
              </a:r>
              <a:r>
                <a:rPr lang="es-ES_tradnl" sz="1400" b="1" dirty="0" smtClean="0"/>
                <a:t> </a:t>
              </a:r>
              <a:r>
                <a:rPr lang="es-ES_tradnl" sz="1400" b="1" dirty="0" err="1" smtClean="0"/>
                <a:t>els</a:t>
              </a:r>
              <a:r>
                <a:rPr lang="es-ES_tradnl" sz="1400" b="1" dirty="0" smtClean="0"/>
                <a:t> </a:t>
              </a:r>
              <a:r>
                <a:rPr lang="es-ES_tradnl" sz="1400" b="1" dirty="0" err="1" smtClean="0"/>
                <a:t>esteroritips</a:t>
              </a:r>
              <a:r>
                <a:rPr lang="es-ES_tradnl" sz="1400" b="1" dirty="0" smtClean="0"/>
                <a:t> i </a:t>
              </a:r>
              <a:r>
                <a:rPr lang="es-ES_tradnl" sz="1400" b="1" dirty="0" err="1" smtClean="0"/>
                <a:t>assignació</a:t>
              </a:r>
              <a:r>
                <a:rPr lang="es-ES_tradnl" sz="1400" b="1" dirty="0" smtClean="0"/>
                <a:t> de </a:t>
              </a:r>
              <a:r>
                <a:rPr lang="es-ES_tradnl" sz="1400" b="1" dirty="0" err="1" smtClean="0"/>
                <a:t>rols</a:t>
              </a:r>
              <a:r>
                <a:rPr lang="es-ES_tradnl" sz="1400" b="1" dirty="0" smtClean="0"/>
                <a:t> de </a:t>
              </a:r>
              <a:r>
                <a:rPr lang="es-ES_tradnl" sz="1400" b="1" dirty="0" err="1" smtClean="0"/>
                <a:t>gènre</a:t>
              </a:r>
              <a:r>
                <a:rPr lang="es-ES_tradnl" sz="1400" b="1" dirty="0" smtClean="0"/>
                <a:t>: a </a:t>
              </a:r>
              <a:r>
                <a:rPr lang="es-ES_tradnl" sz="1400" b="1" dirty="0" err="1" smtClean="0"/>
                <a:t>l’escola</a:t>
              </a:r>
              <a:r>
                <a:rPr lang="es-ES_tradnl" sz="1400" b="1" dirty="0" smtClean="0"/>
                <a:t>, la </a:t>
              </a:r>
              <a:r>
                <a:rPr lang="es-ES_tradnl" sz="1400" b="1" dirty="0" err="1" smtClean="0"/>
                <a:t>família</a:t>
              </a:r>
              <a:r>
                <a:rPr lang="es-ES_tradnl" sz="1400" b="1" dirty="0" smtClean="0"/>
                <a:t>, a la </a:t>
              </a:r>
              <a:r>
                <a:rPr lang="es-ES_tradnl" sz="1400" b="1" dirty="0" err="1" smtClean="0"/>
                <a:t>feina</a:t>
              </a:r>
              <a:r>
                <a:rPr lang="es-ES_tradnl" sz="1400" b="1" dirty="0" smtClean="0"/>
                <a:t> i a la </a:t>
              </a:r>
              <a:r>
                <a:rPr lang="es-ES_tradnl" sz="1400" b="1" dirty="0" err="1" smtClean="0"/>
                <a:t>societat</a:t>
              </a:r>
              <a:r>
                <a:rPr lang="es-ES_tradnl" sz="1400" b="1" dirty="0" smtClean="0"/>
                <a:t> en general!!</a:t>
              </a:r>
              <a:endParaRPr lang="es-ES_tradnl" sz="1400" b="1" dirty="0"/>
            </a:p>
          </p:txBody>
        </p:sp>
        <p:sp>
          <p:nvSpPr>
            <p:cNvPr id="33" name="CuadroTexto 32"/>
            <p:cNvSpPr txBox="1"/>
            <p:nvPr/>
          </p:nvSpPr>
          <p:spPr>
            <a:xfrm rot="16200000">
              <a:off x="-1636879" y="2226247"/>
              <a:ext cx="39133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Font: “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Els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Salaris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al 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Vallès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Occidental </a:t>
              </a:r>
              <a:r>
                <a:rPr lang="mr-IN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–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Infor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e 2019 </a:t>
              </a:r>
              <a:r>
                <a:rPr lang="mr-IN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–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Observatori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del </a:t>
              </a:r>
              <a:r>
                <a:rPr lang="es-ES_tradnl" sz="800" i="1" dirty="0" err="1" smtClean="0">
                  <a:latin typeface="Footlight MT Light" charset="0"/>
                  <a:ea typeface="Footlight MT Light" charset="0"/>
                  <a:cs typeface="Footlight MT Light" charset="0"/>
                </a:rPr>
                <a:t>Vallès</a:t>
              </a:r>
              <a:r>
                <a:rPr lang="es-ES_tradnl" sz="800" i="1" dirty="0" smtClean="0">
                  <a:latin typeface="Footlight MT Light" charset="0"/>
                  <a:ea typeface="Footlight MT Light" charset="0"/>
                  <a:cs typeface="Footlight MT Light" charset="0"/>
                </a:rPr>
                <a:t> Occidental</a:t>
              </a:r>
              <a:endParaRPr lang="es-ES_tradnl" sz="800" i="1" dirty="0">
                <a:latin typeface="Footlight MT Light" charset="0"/>
                <a:ea typeface="Footlight MT Light" charset="0"/>
                <a:cs typeface="Footlight MT Light" charset="0"/>
              </a:endParaRPr>
            </a:p>
          </p:txBody>
        </p:sp>
        <p:sp>
          <p:nvSpPr>
            <p:cNvPr id="31" name="Redondear rectángulo de esquina diagonal 30"/>
            <p:cNvSpPr/>
            <p:nvPr/>
          </p:nvSpPr>
          <p:spPr>
            <a:xfrm>
              <a:off x="561098" y="145382"/>
              <a:ext cx="4126109" cy="369332"/>
            </a:xfrm>
            <a:prstGeom prst="round2DiagRect">
              <a:avLst>
                <a:gd name="adj1" fmla="val 50000"/>
                <a:gd name="adj2" fmla="val 252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C00000"/>
                </a:solidFill>
              </a:endParaRP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779595" y="140125"/>
              <a:ext cx="379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BRETXA SALARIAL al </a:t>
              </a:r>
              <a:r>
                <a:rPr lang="es-ES_tradnl" dirty="0" err="1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Vallès</a:t>
              </a:r>
              <a:r>
                <a:rPr lang="es-ES_tradnl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Occidental</a:t>
              </a:r>
              <a:endParaRPr lang="es-ES_tradn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0" name="Elipse 39"/>
          <p:cNvSpPr/>
          <p:nvPr/>
        </p:nvSpPr>
        <p:spPr>
          <a:xfrm>
            <a:off x="7292472" y="3420476"/>
            <a:ext cx="695584" cy="71284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_tradnl" sz="1400" dirty="0" smtClean="0"/>
              <a:t>24,8%</a:t>
            </a:r>
            <a:endParaRPr lang="es-ES_tradnl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6809851" y="3179145"/>
            <a:ext cx="1732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err="1" smtClean="0"/>
              <a:t>Diferència</a:t>
            </a:r>
            <a:r>
              <a:rPr lang="es-ES_tradnl" sz="1200" dirty="0" smtClean="0"/>
              <a:t> de </a:t>
            </a:r>
            <a:r>
              <a:rPr lang="es-ES_tradnl" sz="1200" dirty="0" err="1" smtClean="0"/>
              <a:t>salari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mitjà</a:t>
            </a:r>
            <a:endParaRPr lang="es-ES_tradnl" sz="1200" dirty="0"/>
          </a:p>
        </p:txBody>
      </p:sp>
      <p:sp>
        <p:nvSpPr>
          <p:cNvPr id="42" name="Elipse 41"/>
          <p:cNvSpPr/>
          <p:nvPr/>
        </p:nvSpPr>
        <p:spPr>
          <a:xfrm>
            <a:off x="8465579" y="4387639"/>
            <a:ext cx="695584" cy="71284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_tradnl" sz="1400" dirty="0" smtClean="0"/>
              <a:t>31,4%</a:t>
            </a:r>
            <a:endParaRPr lang="es-ES_tradnl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7755247" y="4111981"/>
            <a:ext cx="2103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err="1" smtClean="0"/>
              <a:t>Diferència</a:t>
            </a:r>
            <a:r>
              <a:rPr lang="es-ES_tradnl" sz="1200" dirty="0" smtClean="0"/>
              <a:t> a partir </a:t>
            </a:r>
            <a:r>
              <a:rPr lang="es-ES_tradnl" sz="1200" dirty="0" err="1" smtClean="0"/>
              <a:t>dels</a:t>
            </a:r>
            <a:r>
              <a:rPr lang="es-ES_tradnl" sz="1200" dirty="0" smtClean="0"/>
              <a:t> 35 </a:t>
            </a:r>
            <a:r>
              <a:rPr lang="es-ES_tradnl" sz="1200" dirty="0" err="1" smtClean="0"/>
              <a:t>anys</a:t>
            </a:r>
            <a:endParaRPr lang="es-ES_tradnl" sz="1200" dirty="0"/>
          </a:p>
        </p:txBody>
      </p:sp>
      <p:sp>
        <p:nvSpPr>
          <p:cNvPr id="44" name="Elipse 43"/>
          <p:cNvSpPr/>
          <p:nvPr/>
        </p:nvSpPr>
        <p:spPr>
          <a:xfrm>
            <a:off x="6160460" y="4356074"/>
            <a:ext cx="695584" cy="71284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_tradnl" sz="1400" dirty="0" smtClean="0"/>
              <a:t>31,1%</a:t>
            </a:r>
            <a:endParaRPr lang="es-ES_tradnl" sz="14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5433148" y="3880765"/>
            <a:ext cx="198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 smtClean="0"/>
              <a:t>Diferència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segons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nivell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educatiu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amb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nomès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estudis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obligatoris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749010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244</Words>
  <Application>Microsoft Office PowerPoint</Application>
  <PresentationFormat>Paper A4 (210 x 297 mm)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Office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Anna Lliuro</cp:lastModifiedBy>
  <cp:revision>17</cp:revision>
  <dcterms:created xsi:type="dcterms:W3CDTF">2020-02-28T17:47:56Z</dcterms:created>
  <dcterms:modified xsi:type="dcterms:W3CDTF">2020-03-02T11:52:25Z</dcterms:modified>
</cp:coreProperties>
</file>